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820" r:id="rId5"/>
    <p:sldId id="821" r:id="rId6"/>
    <p:sldId id="839" r:id="rId7"/>
    <p:sldId id="822" r:id="rId8"/>
    <p:sldId id="824" r:id="rId9"/>
    <p:sldId id="823" r:id="rId10"/>
    <p:sldId id="826" r:id="rId11"/>
    <p:sldId id="834" r:id="rId12"/>
    <p:sldId id="835" r:id="rId13"/>
    <p:sldId id="836" r:id="rId14"/>
    <p:sldId id="837" r:id="rId15"/>
    <p:sldId id="838" r:id="rId16"/>
    <p:sldId id="832" r:id="rId17"/>
    <p:sldId id="8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8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Santoshgowdru15@gmail.com" TargetMode="Externa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Coffee Shop Data Analysis Dashboard</a:t>
            </a:r>
          </a:p>
        </p:txBody>
      </p:sp>
      <p:pic>
        <p:nvPicPr>
          <p:cNvPr id="67" name="Picture Placeholder 66" descr="Logo&#10;">
            <a:extLst>
              <a:ext uri="{FF2B5EF4-FFF2-40B4-BE49-F238E27FC236}">
                <a16:creationId xmlns:a16="http://schemas.microsoft.com/office/drawing/2014/main" id="{B1DE02D0-D0E0-5DCE-FE1E-13D33FBBE4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605" r="13605"/>
          <a:stretch/>
        </p:blipFill>
        <p:spPr>
          <a:xfrm>
            <a:off x="4381500" y="1500330"/>
            <a:ext cx="3429000" cy="3255264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/>
              <a:t>Customer Segmentation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/>
              <a:t>Tourists</a:t>
            </a:r>
            <a:endParaRPr lang="en-US" dirty="0"/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products based 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a column chart using a pivot table with product type as the rows and sum of total bill as the value field.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Identifying top-selling products guides inventory management and promotional efforts.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C39F66F-9AA2-58AE-215C-2DA07685D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5737"/>
              </p:ext>
            </p:extLst>
          </p:nvPr>
        </p:nvGraphicFramePr>
        <p:xfrm>
          <a:off x="5938683" y="1647189"/>
          <a:ext cx="6010788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5394">
                  <a:extLst>
                    <a:ext uri="{9D8B030D-6E8A-4147-A177-3AD203B41FA5}">
                      <a16:colId xmlns:a16="http://schemas.microsoft.com/office/drawing/2014/main" val="2408782469"/>
                    </a:ext>
                  </a:extLst>
                </a:gridCol>
                <a:gridCol w="3005394">
                  <a:extLst>
                    <a:ext uri="{9D8B030D-6E8A-4147-A177-3AD203B41FA5}">
                      <a16:colId xmlns:a16="http://schemas.microsoft.com/office/drawing/2014/main" val="2990342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top 5 product 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total_bill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159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91,406.20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983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47,932.00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2941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77,081.95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681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70,034.60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09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72,416.00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0386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3,58,870.75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7391141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0A2D489D-3739-D514-583B-B9917D47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0" y="1647189"/>
            <a:ext cx="4821661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/>
              <a:t>Tourists</a:t>
            </a:r>
            <a:endParaRPr lang="en-US" dirty="0"/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products based 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column chart using a pivot table with   day name as the rows and sum of total bill as the value field.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Trends in daily sales and potential influencing factors are discussed for operational optimization.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BB7E55-A7F8-985F-5964-71685560B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54741"/>
              </p:ext>
            </p:extLst>
          </p:nvPr>
        </p:nvGraphicFramePr>
        <p:xfrm>
          <a:off x="5524227" y="1602658"/>
          <a:ext cx="6118942" cy="30389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59471">
                  <a:extLst>
                    <a:ext uri="{9D8B030D-6E8A-4147-A177-3AD203B41FA5}">
                      <a16:colId xmlns:a16="http://schemas.microsoft.com/office/drawing/2014/main" val="3091533411"/>
                    </a:ext>
                  </a:extLst>
                </a:gridCol>
                <a:gridCol w="3059471">
                  <a:extLst>
                    <a:ext uri="{9D8B030D-6E8A-4147-A177-3AD203B41FA5}">
                      <a16:colId xmlns:a16="http://schemas.microsoft.com/office/drawing/2014/main" val="1288698032"/>
                    </a:ext>
                  </a:extLst>
                </a:gridCol>
              </a:tblGrid>
              <a:tr h="2538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Week days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total_bill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9401217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98,330.31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0970154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1,01,677.28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570313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99,455.94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001422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1,00,313.54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984091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1,00,767.78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322383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1,01,373.00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0363095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96,894.48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2543556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              6,98,812.33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2825279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70706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CF9D54E-F07E-61DF-B292-D50AEB591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3" y="1602658"/>
            <a:ext cx="4599228" cy="30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/>
              <a:t>Fourth Coffee</a:t>
            </a:r>
            <a:endParaRPr lang="en-US" noProof="0" dirty="0"/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43" y="236750"/>
            <a:ext cx="9002215" cy="638050"/>
          </a:xfrm>
        </p:spPr>
        <p:txBody>
          <a:bodyPr>
            <a:normAutofit/>
          </a:bodyPr>
          <a:lstStyle/>
          <a:p>
            <a:r>
              <a:rPr lang="en-US" dirty="0"/>
              <a:t>Top 5 products based </a:t>
            </a:r>
            <a:r>
              <a:rPr lang="en-US" dirty="0">
                <a:solidFill>
                  <a:schemeClr val="bg1"/>
                </a:solidFill>
              </a:rPr>
              <a:t>on sales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181802" y="1305827"/>
            <a:ext cx="667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Sales = SUM([</a:t>
            </a:r>
            <a:r>
              <a:rPr lang="en-US" sz="24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total_bill</a:t>
            </a: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1161B-8B03-4CD6-9481-8101BFAD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26" y="1253806"/>
            <a:ext cx="2086266" cy="79068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F3303D-11A5-741B-74D2-799D64400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043" y="1253806"/>
            <a:ext cx="1756342" cy="638050"/>
          </a:xfrm>
        </p:spPr>
        <p:txBody>
          <a:bodyPr/>
          <a:lstStyle/>
          <a:p>
            <a:r>
              <a:rPr lang="en-IN" sz="2000" dirty="0"/>
              <a:t>Total Sales: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11AE7-8E15-D32E-26E1-2833E063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31" y="2370625"/>
            <a:ext cx="2057687" cy="84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D3B7-AF44-AB64-9AC4-A2BACECC0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226" y="3735890"/>
            <a:ext cx="2133898" cy="79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54D8E-7436-054F-155C-BB2F93C9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226" y="5043997"/>
            <a:ext cx="2133898" cy="838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CAF615-A03F-9979-E016-45948B6B0C95}"/>
              </a:ext>
            </a:extLst>
          </p:cNvPr>
          <p:cNvSpPr txBox="1"/>
          <p:nvPr/>
        </p:nvSpPr>
        <p:spPr>
          <a:xfrm>
            <a:off x="619432" y="2458162"/>
            <a:ext cx="195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Footfall (Unique Customers)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92934-17DA-54A2-5B29-2618915A4355}"/>
              </a:ext>
            </a:extLst>
          </p:cNvPr>
          <p:cNvSpPr txBox="1"/>
          <p:nvPr/>
        </p:nvSpPr>
        <p:spPr>
          <a:xfrm>
            <a:off x="5309420" y="2411995"/>
            <a:ext cx="606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Footfall = DISTINCTCOUNT([</a:t>
            </a:r>
            <a:r>
              <a:rPr lang="en-IN" dirty="0" err="1"/>
              <a:t>transaction_id</a:t>
            </a:r>
            <a:r>
              <a:rPr lang="en-IN" dirty="0"/>
              <a:t>])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16000-6933-2BB7-55DF-7E5270DE7C21}"/>
              </a:ext>
            </a:extLst>
          </p:cNvPr>
          <p:cNvSpPr txBox="1"/>
          <p:nvPr/>
        </p:nvSpPr>
        <p:spPr>
          <a:xfrm>
            <a:off x="543043" y="3864077"/>
            <a:ext cx="2033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Average Bill per Person: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95F30-A96A-34EA-6157-5F53A85ECF14}"/>
              </a:ext>
            </a:extLst>
          </p:cNvPr>
          <p:cNvSpPr txBox="1"/>
          <p:nvPr/>
        </p:nvSpPr>
        <p:spPr>
          <a:xfrm>
            <a:off x="543043" y="5043997"/>
            <a:ext cx="184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Average Bill per Order: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7DCCA-E957-65F1-452B-CB9CC3A1F5D3}"/>
              </a:ext>
            </a:extLst>
          </p:cNvPr>
          <p:cNvSpPr txBox="1"/>
          <p:nvPr/>
        </p:nvSpPr>
        <p:spPr>
          <a:xfrm>
            <a:off x="5604387" y="3735890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AverageBillPerPerson</a:t>
            </a:r>
            <a:r>
              <a:rPr lang="en-US" dirty="0"/>
              <a:t> = SUM([</a:t>
            </a:r>
            <a:r>
              <a:rPr lang="en-US" dirty="0" err="1"/>
              <a:t>total_bill</a:t>
            </a:r>
            <a:r>
              <a:rPr lang="en-US" dirty="0"/>
              <a:t>]) / DISTINCTCOUNT([</a:t>
            </a:r>
            <a:r>
              <a:rPr lang="en-US" dirty="0" err="1"/>
              <a:t>transaction_id</a:t>
            </a:r>
            <a:r>
              <a:rPr lang="en-US" dirty="0"/>
              <a:t>])</a:t>
            </a:r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CBD70B-7BB6-0324-1EB6-BE4EAFD51F2D}"/>
              </a:ext>
            </a:extLst>
          </p:cNvPr>
          <p:cNvSpPr txBox="1"/>
          <p:nvPr/>
        </p:nvSpPr>
        <p:spPr>
          <a:xfrm>
            <a:off x="5535561" y="5043997"/>
            <a:ext cx="4847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AverageBillPerOrder</a:t>
            </a:r>
            <a:r>
              <a:rPr lang="en-US" dirty="0"/>
              <a:t> = SUM([</a:t>
            </a:r>
            <a:r>
              <a:rPr lang="en-US" dirty="0" err="1"/>
              <a:t>transaction_qty</a:t>
            </a:r>
            <a:r>
              <a:rPr lang="en-US" dirty="0"/>
              <a:t>]) / DISTINCTCOUNT([</a:t>
            </a:r>
            <a:r>
              <a:rPr lang="en-US" dirty="0" err="1"/>
              <a:t>transaction_id</a:t>
            </a:r>
            <a:r>
              <a:rPr lang="en-US" dirty="0"/>
              <a:t>])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8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US" dirty="0"/>
              <a:t>Conclusion :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05AC4-DAC2-8D47-CD39-4638B4A4A74E}"/>
              </a:ext>
            </a:extLst>
          </p:cNvPr>
          <p:cNvSpPr txBox="1"/>
          <p:nvPr/>
        </p:nvSpPr>
        <p:spPr>
          <a:xfrm>
            <a:off x="543043" y="1297858"/>
            <a:ext cx="69884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/>
              <a:t>Understand hourly sales patterns, identify peak times, and optimize staffing and inventory accordingly.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Evaluate product category performance and drive marketing and promotion strategies.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Analyze size distribution to understand customer preferences and adjust offerings.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Assess store location performance to make informed decisions on operations and potential expansions.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2400" dirty="0"/>
              <a:t>Review sales by product type and day to tailor product availability and enhance customer satisfaction.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5" name="Picture Placeholder 34" descr="logo">
            <a:extLst>
              <a:ext uri="{FF2B5EF4-FFF2-40B4-BE49-F238E27FC236}">
                <a16:creationId xmlns:a16="http://schemas.microsoft.com/office/drawing/2014/main" id="{612EBE90-AF1B-3712-DB79-B4832E3156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593" r="13593"/>
          <a:stretch/>
        </p:blipFill>
        <p:spPr>
          <a:xfrm>
            <a:off x="1516380" y="1730247"/>
            <a:ext cx="3657600" cy="34722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us 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Santosh </a:t>
            </a:r>
          </a:p>
          <a:p>
            <a:r>
              <a:rPr lang="en-US" dirty="0">
                <a:hlinkClick r:id="rId5"/>
              </a:rPr>
              <a:t>Santoshgowdru15@gmail.com</a:t>
            </a:r>
            <a:endParaRPr lang="en-US" dirty="0"/>
          </a:p>
          <a:p>
            <a:r>
              <a:rPr lang="en-US" dirty="0"/>
              <a:t>https://github.com/SantoshSG99/cofee-shop-data-analysis-using-excel-.git</a:t>
            </a:r>
          </a:p>
          <a:p>
            <a:r>
              <a:rPr lang="en-US" dirty="0"/>
              <a:t>6361315309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-1209368" y="2444138"/>
            <a:ext cx="59976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4" y="953729"/>
            <a:ext cx="3259239" cy="1396181"/>
          </a:xfrm>
        </p:spPr>
        <p:txBody>
          <a:bodyPr>
            <a:normAutofit/>
          </a:bodyPr>
          <a:lstStyle/>
          <a:p>
            <a:r>
              <a:rPr lang="en-US" sz="5400" dirty="0"/>
              <a:t>agenda</a:t>
            </a:r>
            <a:endParaRPr lang="en-US" sz="4800" dirty="0"/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2" y="-59788"/>
            <a:ext cx="6146157" cy="3511936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0503" y="3569110"/>
            <a:ext cx="3567492" cy="2900815"/>
          </a:xfrm>
        </p:spPr>
        <p:txBody>
          <a:bodyPr/>
          <a:lstStyle/>
          <a:p>
            <a:pPr algn="ctr"/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2C87-14CB-152C-AC29-E507E72F47CB}"/>
              </a:ext>
            </a:extLst>
          </p:cNvPr>
          <p:cNvSpPr txBox="1"/>
          <p:nvPr/>
        </p:nvSpPr>
        <p:spPr>
          <a:xfrm>
            <a:off x="1524000" y="3873910"/>
            <a:ext cx="8731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1.</a:t>
            </a:r>
            <a:r>
              <a:rPr lang="en-IN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Data Cleaning and Transformation</a:t>
            </a:r>
          </a:p>
          <a:p>
            <a:endParaRPr lang="en-IN" sz="3600" dirty="0"/>
          </a:p>
          <a:p>
            <a:r>
              <a:rPr lang="en-IN" sz="3600" dirty="0"/>
              <a:t>2.</a:t>
            </a:r>
            <a:r>
              <a:rPr lang="en-IN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Data Visualization</a:t>
            </a:r>
          </a:p>
          <a:p>
            <a:endParaRPr lang="en-IN" sz="3600" dirty="0"/>
          </a:p>
          <a:p>
            <a:r>
              <a:rPr lang="en-IN" sz="3600" dirty="0"/>
              <a:t>3.</a:t>
            </a:r>
            <a:r>
              <a:rPr lang="en-US" sz="3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Insights using DAX and Pivot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B67A89-2F3A-90D8-1220-AC51AB1A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903536"/>
          </a:xfrm>
        </p:spPr>
        <p:txBody>
          <a:bodyPr>
            <a:normAutofit fontScale="90000"/>
          </a:bodyPr>
          <a:lstStyle/>
          <a:p>
            <a:r>
              <a:rPr lang="en-US" dirty="0"/>
              <a:t>*Data Cleaning and Transformation in Power Query:*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052" y="2782204"/>
            <a:ext cx="2734160" cy="64268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600" dirty="0"/>
              <a:t>1</a:t>
            </a:r>
            <a:r>
              <a:rPr lang="en-US" dirty="0"/>
              <a:t>.  transaction   time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4412" y="2780374"/>
            <a:ext cx="7370173" cy="60318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 started by transposing the transaction time column to a time format</a:t>
            </a:r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b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0237" y="3805314"/>
            <a:ext cx="2726975" cy="642687"/>
          </a:xfrm>
        </p:spPr>
        <p:txBody>
          <a:bodyPr>
            <a:normAutofit fontScale="85000" lnSpcReduction="10000"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IN" sz="26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   </a:t>
            </a:r>
            <a:r>
              <a:rPr lang="en-IN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conditional      </a:t>
            </a:r>
            <a:r>
              <a:rPr lang="en-IN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column for  size</a:t>
            </a:r>
            <a:endParaRPr lang="en-IN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44411" y="3752407"/>
            <a:ext cx="7370173" cy="766188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 added a conditional column for size based on the product details. I replaced values in the product detail column and </a:t>
            </a:r>
            <a:r>
              <a:rPr lang="en-US" sz="15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trimmedthe</a:t>
            </a:r>
            <a:r>
              <a:rPr lang="en-US" sz="15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text.</a:t>
            </a:r>
            <a:br>
              <a:rPr lang="en-US" sz="12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12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0237" y="4825699"/>
            <a:ext cx="2796253" cy="806734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  </a:t>
            </a:r>
            <a:r>
              <a:rPr lang="en-IN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44411" y="4825699"/>
            <a:ext cx="7370173" cy="91866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created new columns for total bill, day name, hour, day of the week, month number, and month name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052" y="1817584"/>
            <a:ext cx="3619516" cy="642687"/>
          </a:xfrm>
        </p:spPr>
        <p:txBody>
          <a:bodyPr/>
          <a:lstStyle/>
          <a:p>
            <a:r>
              <a:rPr lang="en-US" dirty="0"/>
              <a:t>Power query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30" y="106818"/>
            <a:ext cx="5716064" cy="974730"/>
          </a:xfrm>
        </p:spPr>
        <p:txBody>
          <a:bodyPr>
            <a:noAutofit/>
          </a:bodyPr>
          <a:lstStyle/>
          <a:p>
            <a:r>
              <a:rPr lang="en-US" dirty="0"/>
              <a:t>Data Cleaning in Power Query: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46423"/>
            <a:ext cx="6096000" cy="528701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FF5B3-8AB0-B4FF-9FE7-F7C512624BAC}"/>
              </a:ext>
            </a:extLst>
          </p:cNvPr>
          <p:cNvSpPr txBox="1"/>
          <p:nvPr/>
        </p:nvSpPr>
        <p:spPr>
          <a:xfrm>
            <a:off x="140840" y="1448758"/>
            <a:ext cx="581438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Converted </a:t>
            </a:r>
            <a:r>
              <a:rPr lang="en-US" sz="2000" b="1" i="1" dirty="0" err="1">
                <a:solidFill>
                  <a:srgbClr val="562F08"/>
                </a:solidFill>
              </a:rPr>
              <a:t>transaction_time</a:t>
            </a:r>
            <a:r>
              <a:rPr lang="en-US" sz="2000" b="1" i="1" dirty="0">
                <a:solidFill>
                  <a:srgbClr val="562F08"/>
                </a:solidFill>
              </a:rPr>
              <a:t> to time format.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a Size column based on product </a:t>
            </a:r>
            <a:r>
              <a:rPr lang="en-US" sz="2000" b="1" i="1" dirty="0" err="1">
                <a:solidFill>
                  <a:srgbClr val="562F08"/>
                </a:solidFill>
              </a:rPr>
              <a:t>deails</a:t>
            </a:r>
            <a:r>
              <a:rPr lang="en-US" sz="2000" b="1" i="1" dirty="0">
                <a:solidFill>
                  <a:srgbClr val="562F08"/>
                </a:solidFill>
              </a:rPr>
              <a:t> (Large, Regular, Small, or Not Defined).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Removed size codes (Lg, </a:t>
            </a:r>
            <a:r>
              <a:rPr lang="en-US" sz="2000" b="1" i="1" dirty="0" err="1">
                <a:solidFill>
                  <a:srgbClr val="562F08"/>
                </a:solidFill>
              </a:rPr>
              <a:t>Rg</a:t>
            </a:r>
            <a:r>
              <a:rPr lang="en-US" sz="2000" b="1" i="1" dirty="0">
                <a:solidFill>
                  <a:srgbClr val="562F08"/>
                </a:solidFill>
              </a:rPr>
              <a:t>, </a:t>
            </a:r>
            <a:r>
              <a:rPr lang="en-US" sz="2000" b="1" i="1" dirty="0" err="1">
                <a:solidFill>
                  <a:srgbClr val="562F08"/>
                </a:solidFill>
              </a:rPr>
              <a:t>Sm</a:t>
            </a:r>
            <a:r>
              <a:rPr lang="en-US" sz="2000" b="1" i="1" dirty="0">
                <a:solidFill>
                  <a:srgbClr val="562F08"/>
                </a:solidFill>
              </a:rPr>
              <a:t>) from </a:t>
            </a:r>
            <a:r>
              <a:rPr lang="en-US" sz="2000" b="1" i="1" dirty="0" err="1">
                <a:solidFill>
                  <a:srgbClr val="562F08"/>
                </a:solidFill>
              </a:rPr>
              <a:t>product_detail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Trimmed extra spaces in </a:t>
            </a:r>
            <a:r>
              <a:rPr lang="en-US" sz="2000" b="1" i="1" dirty="0" err="1">
                <a:solidFill>
                  <a:srgbClr val="562F08"/>
                </a:solidFill>
              </a:rPr>
              <a:t>product_detail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Calculated </a:t>
            </a:r>
            <a:r>
              <a:rPr lang="en-US" sz="2000" b="1" i="1" dirty="0" err="1">
                <a:solidFill>
                  <a:srgbClr val="562F08"/>
                </a:solidFill>
              </a:rPr>
              <a:t>total_bill</a:t>
            </a:r>
            <a:r>
              <a:rPr lang="en-US" sz="2000" b="1" i="1" dirty="0">
                <a:solidFill>
                  <a:srgbClr val="562F08"/>
                </a:solidFill>
              </a:rPr>
              <a:t> as </a:t>
            </a:r>
            <a:r>
              <a:rPr lang="en-US" sz="2000" b="1" i="1" dirty="0" err="1">
                <a:solidFill>
                  <a:srgbClr val="562F08"/>
                </a:solidFill>
              </a:rPr>
              <a:t>transaction_qty</a:t>
            </a:r>
            <a:r>
              <a:rPr lang="en-US" sz="2000" b="1" i="1" dirty="0">
                <a:solidFill>
                  <a:srgbClr val="562F08"/>
                </a:solidFill>
              </a:rPr>
              <a:t> multiplied by </a:t>
            </a:r>
            <a:r>
              <a:rPr lang="en-US" sz="2000" b="1" i="1" dirty="0" err="1">
                <a:solidFill>
                  <a:srgbClr val="562F08"/>
                </a:solidFill>
              </a:rPr>
              <a:t>unit_price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Day Name column based on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Extracted Hour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transaction_time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Day of Week column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Month column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r>
              <a:rPr lang="en-US" sz="2000" b="1" i="1" dirty="0">
                <a:solidFill>
                  <a:srgbClr val="562F08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b="1" i="1" dirty="0">
                <a:solidFill>
                  <a:srgbClr val="562F08"/>
                </a:solidFill>
              </a:rPr>
              <a:t>Added Month Name from </a:t>
            </a:r>
            <a:r>
              <a:rPr lang="en-US" sz="2000" b="1" i="1" dirty="0" err="1">
                <a:solidFill>
                  <a:srgbClr val="562F08"/>
                </a:solidFill>
              </a:rPr>
              <a:t>transaction_date</a:t>
            </a:r>
            <a:endParaRPr lang="en-US" sz="2000" b="1" i="1" dirty="0">
              <a:solidFill>
                <a:srgbClr val="562F08"/>
              </a:solidFill>
            </a:endParaRPr>
          </a:p>
          <a:p>
            <a:endParaRPr lang="en-IN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3CD8750-4344-FC75-4D5F-11FEF49C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7311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7" name="Table Placeholder 16">
            <a:extLst>
              <a:ext uri="{FF2B5EF4-FFF2-40B4-BE49-F238E27FC236}">
                <a16:creationId xmlns:a16="http://schemas.microsoft.com/office/drawing/2014/main" id="{B383E3F3-E36C-EE0E-E4E5-1E2E0B74FAA6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4139145592"/>
              </p:ext>
            </p:extLst>
          </p:nvPr>
        </p:nvGraphicFramePr>
        <p:xfrm>
          <a:off x="521227" y="1612490"/>
          <a:ext cx="3986858" cy="3215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358">
                  <a:extLst>
                    <a:ext uri="{9D8B030D-6E8A-4147-A177-3AD203B41FA5}">
                      <a16:colId xmlns:a16="http://schemas.microsoft.com/office/drawing/2014/main" val="2288796924"/>
                    </a:ext>
                  </a:extLst>
                </a:gridCol>
                <a:gridCol w="2015500">
                  <a:extLst>
                    <a:ext uri="{9D8B030D-6E8A-4147-A177-3AD203B41FA5}">
                      <a16:colId xmlns:a16="http://schemas.microsoft.com/office/drawing/2014/main" val="4188329886"/>
                    </a:ext>
                  </a:extLst>
                </a:gridCol>
              </a:tblGrid>
              <a:tr h="3884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transaction_qty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7380285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9707836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19449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6882446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25197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036833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25370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881173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61770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14035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332153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018527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9449794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58108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12923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9470444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109097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4636768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10826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265759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739180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5880245"/>
                  </a:ext>
                </a:extLst>
              </a:tr>
              <a:tr h="1766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214470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77547151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9C48FE40-3EB4-5516-16BE-0D98DA54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9" y="1526214"/>
            <a:ext cx="5997678" cy="3301432"/>
          </a:xfrm>
          <a:prstGeom prst="rect">
            <a:avLst/>
          </a:prstGeom>
        </p:spPr>
      </p:pic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Qty ordered based on hours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43043" y="5142271"/>
            <a:ext cx="105575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created a line chart using a pivot table with hour as the row and sum of quantity as the value field. </a:t>
            </a:r>
            <a:b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-This visualization helps identify peak sales hours, enabling better staffing and inventory management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5" descr="A blurry picture of a brown object ">
            <a:extLst>
              <a:ext uri="{FF2B5EF4-FFF2-40B4-BE49-F238E27FC236}">
                <a16:creationId xmlns:a16="http://schemas.microsoft.com/office/drawing/2014/main" id="{2482F329-1B4E-671C-736D-95305CF22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7"/>
            <a:ext cx="12191999" cy="9611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161A49-9842-86A1-86FC-9089C2F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34" y="151532"/>
            <a:ext cx="10284948" cy="4885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Category % distribution based on sales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D4F134A-78ED-5AB1-7F4B-C5589C66E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F4B1C3F9-D955-DABC-3A61-215B4F30394C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3896399642"/>
              </p:ext>
            </p:extLst>
          </p:nvPr>
        </p:nvGraphicFramePr>
        <p:xfrm>
          <a:off x="1219199" y="1165898"/>
          <a:ext cx="9340646" cy="18867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70323">
                  <a:extLst>
                    <a:ext uri="{9D8B030D-6E8A-4147-A177-3AD203B41FA5}">
                      <a16:colId xmlns:a16="http://schemas.microsoft.com/office/drawing/2014/main" val="1089850093"/>
                    </a:ext>
                  </a:extLst>
                </a:gridCol>
                <a:gridCol w="4670323">
                  <a:extLst>
                    <a:ext uri="{9D8B030D-6E8A-4147-A177-3AD203B41FA5}">
                      <a16:colId xmlns:a16="http://schemas.microsoft.com/office/drawing/2014/main" val="1765320209"/>
                    </a:ext>
                  </a:extLst>
                </a:gridCol>
              </a:tblGrid>
              <a:tr h="3460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top 5 product 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</a:t>
                      </a: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total_bill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528502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Barista Espresso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91,406.20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66818033"/>
                  </a:ext>
                </a:extLst>
              </a:tr>
              <a:tr h="26159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Black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47,932.00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7722204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Brewed Chai tea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77,081.95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6522921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Gourmet brewed coffee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70,034.60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787541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 chocolate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72,416.00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5102248"/>
                  </a:ext>
                </a:extLst>
              </a:tr>
              <a:tr h="255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 $     3,58,870.75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3016942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759B762-D610-7F64-EA36-F2C3FA90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429000"/>
            <a:ext cx="4375356" cy="2648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984F5-6F18-62A6-91E7-E73351899F50}"/>
              </a:ext>
            </a:extLst>
          </p:cNvPr>
          <p:cNvSpPr txBox="1"/>
          <p:nvPr/>
        </p:nvSpPr>
        <p:spPr>
          <a:xfrm>
            <a:off x="5979788" y="3429000"/>
            <a:ext cx="58403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 pie chart using a pivot table with product category  as the row and  of sum of total bill as the value field.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Understanding which product categories contribute most to revenue is crucial for product assortment and marketing strategies.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Size % distribution based on order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572540" y="4835006"/>
            <a:ext cx="105575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a pie chart using a pivot table with size as the row and count of transaction id as the value field.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Insights into customer preferences for different size options inform pricing and portioning decisions</a:t>
            </a:r>
            <a:r>
              <a:rPr lang="en-US" sz="20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69DAB-EC27-B80D-31F2-55748BD7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3" y="1588137"/>
            <a:ext cx="4993637" cy="299369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2224CF-FE55-646E-ADF2-3BA95B26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07014"/>
              </p:ext>
            </p:extLst>
          </p:nvPr>
        </p:nvGraphicFramePr>
        <p:xfrm>
          <a:off x="5821831" y="1610762"/>
          <a:ext cx="5486400" cy="28924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3290">
                  <a:extLst>
                    <a:ext uri="{9D8B030D-6E8A-4147-A177-3AD203B41FA5}">
                      <a16:colId xmlns:a16="http://schemas.microsoft.com/office/drawing/2014/main" val="205116062"/>
                    </a:ext>
                  </a:extLst>
                </a:gridCol>
                <a:gridCol w="2763110">
                  <a:extLst>
                    <a:ext uri="{9D8B030D-6E8A-4147-A177-3AD203B41FA5}">
                      <a16:colId xmlns:a16="http://schemas.microsoft.com/office/drawing/2014/main" val="1859766212"/>
                    </a:ext>
                  </a:extLst>
                </a:gridCol>
              </a:tblGrid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Count of transaction_id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6297827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1558655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defined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0988598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45789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6895569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13924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928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149116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114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5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056B130-2AE4-D407-88D2-E2CE9FECD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37773" y="1057642"/>
            <a:ext cx="10252763" cy="356556"/>
          </a:xfrm>
        </p:spPr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180DE-9FCC-EC7C-AD4F-09F1DE83A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76" y="398790"/>
            <a:ext cx="8145084" cy="638050"/>
          </a:xfrm>
        </p:spPr>
        <p:txBody>
          <a:bodyPr/>
          <a:lstStyle/>
          <a:p>
            <a:r>
              <a:rPr lang="en-US" dirty="0"/>
              <a:t>Tourists</a:t>
            </a:r>
          </a:p>
        </p:txBody>
      </p:sp>
      <p:sp>
        <p:nvSpPr>
          <p:cNvPr id="122" name="Footer Placeholder 121">
            <a:extLst>
              <a:ext uri="{FF2B5EF4-FFF2-40B4-BE49-F238E27FC236}">
                <a16:creationId xmlns:a16="http://schemas.microsoft.com/office/drawing/2014/main" id="{0899AA5A-E997-E94B-A3EE-540CDA6E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Fourth Coffee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0" name="Picture Placeholder 15" descr="A blurry picture of a brown object ">
            <a:extLst>
              <a:ext uri="{FF2B5EF4-FFF2-40B4-BE49-F238E27FC236}">
                <a16:creationId xmlns:a16="http://schemas.microsoft.com/office/drawing/2014/main" id="{67578010-1DA9-6A72-2BDD-BA71B2144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58"/>
            <a:ext cx="12191999" cy="13411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02" y="398790"/>
            <a:ext cx="9002215" cy="638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Foot fall and sales over various store location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3CC9B-DB09-B23C-7DB4-1916FBC84D25}"/>
              </a:ext>
            </a:extLst>
          </p:cNvPr>
          <p:cNvSpPr txBox="1"/>
          <p:nvPr/>
        </p:nvSpPr>
        <p:spPr>
          <a:xfrm>
            <a:off x="653476" y="4642009"/>
            <a:ext cx="1055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a bar chart using a pivot table with store location as the row and count of transaction id and sum of total bill as the value fields.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Implications for store management and resource allocation are discussed based on performance metrics.</a:t>
            </a:r>
            <a:b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BE4EA-CF93-2891-F2DC-9E3BCAAC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7" y="1666793"/>
            <a:ext cx="4478795" cy="26888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7E1CA2-65C2-E08B-9246-7E743D27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266"/>
              </p:ext>
            </p:extLst>
          </p:nvPr>
        </p:nvGraphicFramePr>
        <p:xfrm>
          <a:off x="5142270" y="1739910"/>
          <a:ext cx="6813753" cy="2615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1251">
                  <a:extLst>
                    <a:ext uri="{9D8B030D-6E8A-4147-A177-3AD203B41FA5}">
                      <a16:colId xmlns:a16="http://schemas.microsoft.com/office/drawing/2014/main" val="3174697963"/>
                    </a:ext>
                  </a:extLst>
                </a:gridCol>
                <a:gridCol w="2271251">
                  <a:extLst>
                    <a:ext uri="{9D8B030D-6E8A-4147-A177-3AD203B41FA5}">
                      <a16:colId xmlns:a16="http://schemas.microsoft.com/office/drawing/2014/main" val="418505609"/>
                    </a:ext>
                  </a:extLst>
                </a:gridCol>
                <a:gridCol w="2271251">
                  <a:extLst>
                    <a:ext uri="{9D8B030D-6E8A-4147-A177-3AD203B41FA5}">
                      <a16:colId xmlns:a16="http://schemas.microsoft.com/office/drawing/2014/main" val="3343497640"/>
                    </a:ext>
                  </a:extLst>
                </a:gridCol>
              </a:tblGrid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store location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Count of transaction_id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Sum of total_bill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3816161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Astoria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232243.91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4680596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Hell's Kitchen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236511.17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3450193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Manhattan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230057.25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0198907"/>
                  </a:ext>
                </a:extLst>
              </a:tr>
              <a:tr h="5231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149116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9E1F2"/>
                          </a:highlight>
                          <a:latin typeface="Calibri" panose="020F0502020204030204" pitchFamily="34" charset="0"/>
                        </a:rPr>
                        <a:t>698812.33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7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4556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10185-06BE-4162-BEE1-5DC8B9C9C1B7}">
  <ds:schemaRefs>
    <ds:schemaRef ds:uri="71af3243-3dd4-4a8d-8c0d-dd76da1f02a5"/>
    <ds:schemaRef ds:uri="230e9df3-be65-4c73-a93b-d1236ebd677e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95</TotalTime>
  <Words>917</Words>
  <Application>Microsoft Office PowerPoint</Application>
  <PresentationFormat>Widescreen</PresentationFormat>
  <Paragraphs>198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Lato</vt:lpstr>
      <vt:lpstr>Lato Black</vt:lpstr>
      <vt:lpstr>Custom</vt:lpstr>
      <vt:lpstr>Coffee Shop Data Analysis Dashboard</vt:lpstr>
      <vt:lpstr>agenda</vt:lpstr>
      <vt:lpstr>PowerPoint Presentation</vt:lpstr>
      <vt:lpstr>*Data Cleaning and Transformation in Power Query:*</vt:lpstr>
      <vt:lpstr>Data Cleaning in Power Query:</vt:lpstr>
      <vt:lpstr>Qty ordered based on hours</vt:lpstr>
      <vt:lpstr>Category % distribution based on sales</vt:lpstr>
      <vt:lpstr>Size % distribution based on order</vt:lpstr>
      <vt:lpstr>Foot fall and sales over various store location</vt:lpstr>
      <vt:lpstr>Top 5 products based on sales</vt:lpstr>
      <vt:lpstr>Top 5 products based on sales</vt:lpstr>
      <vt:lpstr>Top 5 products based on sales</vt:lpstr>
      <vt:lpstr>Conclusion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Data Analysis Dashboard</dc:title>
  <dc:creator>santosh sg</dc:creator>
  <cp:lastModifiedBy>santosh sg</cp:lastModifiedBy>
  <cp:revision>3</cp:revision>
  <dcterms:created xsi:type="dcterms:W3CDTF">2024-05-17T04:52:18Z</dcterms:created>
  <dcterms:modified xsi:type="dcterms:W3CDTF">2024-05-18T06:36:44Z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